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9"/>
  </p:notesMasterIdLst>
  <p:sldIdLst>
    <p:sldId id="257" r:id="rId2"/>
    <p:sldId id="262" r:id="rId3"/>
    <p:sldId id="263" r:id="rId4"/>
    <p:sldId id="264" r:id="rId5"/>
    <p:sldId id="265" r:id="rId6"/>
    <p:sldId id="270" r:id="rId7"/>
    <p:sldId id="28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B7679-63B5-49FD-B952-CF5AF75626AC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ED080-F997-4AC9-B2D7-5E857F1B1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2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842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03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9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31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5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148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0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6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0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11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0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8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98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10224655" y="2761861"/>
            <a:ext cx="1967400" cy="1185000"/>
          </a:xfrm>
          <a:prstGeom prst="rect">
            <a:avLst/>
          </a:prstGeom>
          <a:solidFill>
            <a:srgbClr val="EE78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0" y="2761861"/>
            <a:ext cx="10149900" cy="1185000"/>
          </a:xfrm>
          <a:prstGeom prst="rect">
            <a:avLst/>
          </a:prstGeom>
          <a:solidFill>
            <a:srgbClr val="BE3A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8826761" y="788276"/>
            <a:ext cx="3191100" cy="746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u="none" strike="noStrike" cap="none" dirty="0">
                <a:solidFill>
                  <a:srgbClr val="92D050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GRADE </a:t>
            </a:r>
            <a:r>
              <a:rPr lang="en-US" sz="5400" dirty="0">
                <a:solidFill>
                  <a:srgbClr val="92D050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9</a:t>
            </a:r>
            <a:endParaRPr sz="5400" b="0" i="0" u="none" strike="noStrike" cap="none" dirty="0">
              <a:solidFill>
                <a:srgbClr val="92D050"/>
              </a:solidFill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1359525" y="272143"/>
            <a:ext cx="5650875" cy="3674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8400" b="0" i="0" u="none" strike="noStrike" cap="none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हिंदी</a:t>
            </a:r>
            <a:endParaRPr sz="8400" b="0" i="0" u="none" strike="noStrike" cap="none" dirty="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  <a:p>
            <a:pPr marL="0" marR="0" lvl="0" indent="0" algn="ctr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IN" sz="3200" b="0" i="0" u="none" strike="noStrike" cap="none">
                <a:solidFill>
                  <a:srgbClr val="C00000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अध्याय-</a:t>
            </a:r>
            <a:r>
              <a:rPr lang="en-US" sz="3200" b="0" i="0" u="none" strike="noStrike" cap="none">
                <a:solidFill>
                  <a:srgbClr val="C00000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 </a:t>
            </a:r>
            <a:r>
              <a:rPr lang="en-IN" sz="3200" b="0" i="0" u="none" strike="noStrike" cap="none">
                <a:solidFill>
                  <a:srgbClr val="C00000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3</a:t>
            </a:r>
            <a:endParaRPr sz="3200" b="0" i="0" u="none" strike="noStrike" cap="none" dirty="0">
              <a:solidFill>
                <a:srgbClr val="C00000"/>
              </a:solidFill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  <a:p>
            <a:pPr marL="0" marR="0" lvl="0" indent="0" algn="ctr" rtl="0">
              <a:spcBef>
                <a:spcPts val="1800"/>
              </a:spcBef>
              <a:spcAft>
                <a:spcPts val="0"/>
              </a:spcAft>
              <a:buNone/>
            </a:pPr>
            <a:endParaRPr sz="3200" dirty="0">
              <a:solidFill>
                <a:srgbClr val="002060"/>
              </a:solidFill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hi-IN" sz="4000" b="1"/>
              <a:t>एवेरेस्ट </a:t>
            </a:r>
            <a:r>
              <a:rPr lang="hi-IN" sz="4000" b="1" dirty="0"/>
              <a:t>: मेरी शिखर यात्रा </a:t>
            </a:r>
            <a:endParaRPr lang="en-US" sz="4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en-US" sz="6600" b="1" dirty="0">
                <a:solidFill>
                  <a:srgbClr val="66FF66"/>
                </a:solidFill>
                <a:latin typeface="Libre Franklin" panose="00000500000000000000"/>
                <a:ea typeface="Libre Franklin" panose="00000500000000000000"/>
                <a:cs typeface="Libre Franklin" panose="00000500000000000000"/>
                <a:sym typeface="Libre Franklin" panose="00000500000000000000"/>
              </a:rPr>
              <a:t> </a:t>
            </a:r>
          </a:p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0313437" y="6106322"/>
            <a:ext cx="1770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By Author Name</a:t>
            </a:r>
            <a:endParaRPr sz="1600">
              <a:solidFill>
                <a:schemeClr val="dk1"/>
              </a:solidFill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521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249945"/>
          </a:xfrm>
        </p:spPr>
        <p:txBody>
          <a:bodyPr>
            <a:normAutofit/>
          </a:bodyPr>
          <a:lstStyle/>
          <a:p>
            <a:r>
              <a:rPr lang="hi-IN" sz="5400" b="1" dirty="0">
                <a:solidFill>
                  <a:srgbClr val="C00000"/>
                </a:solidFill>
              </a:rPr>
              <a:t>कुली और रसोइए कि </a:t>
            </a:r>
            <a:r>
              <a:rPr lang="hi-IN" sz="5400" b="1">
                <a:solidFill>
                  <a:srgbClr val="C00000"/>
                </a:solidFill>
              </a:rPr>
              <a:t>मृत्यु</a:t>
            </a:r>
            <a:r>
              <a:rPr lang="hi-IN" sz="5400">
                <a:solidFill>
                  <a:srgbClr val="C00000"/>
                </a:solidFill>
              </a:rPr>
              <a:t> </a:t>
            </a:r>
            <a:r>
              <a:rPr lang="en-IN" sz="5400">
                <a:solidFill>
                  <a:srgbClr val="C00000"/>
                </a:solidFill>
              </a:rPr>
              <a:t>2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6910" y="2448910"/>
            <a:ext cx="6505903" cy="4025462"/>
          </a:xfrm>
        </p:spPr>
        <p:txBody>
          <a:bodyPr>
            <a:normAutofit/>
          </a:bodyPr>
          <a:lstStyle/>
          <a:p>
            <a:r>
              <a:rPr lang="en-US" sz="1800" dirty="0"/>
              <a:t>26</a:t>
            </a:r>
            <a:r>
              <a:rPr lang="hi-IN" sz="1800" dirty="0"/>
              <a:t> मार्च को अभियान दल पैरिच पहुंचा तो समाचार मिला कि खुंभुहिमपात पर जाने वाले </a:t>
            </a:r>
            <a:r>
              <a:rPr lang="en-US" sz="1800" dirty="0"/>
              <a:t>16</a:t>
            </a:r>
            <a:r>
              <a:rPr lang="hi-IN" sz="1800" dirty="0"/>
              <a:t> शेरपा कुलियों में से बर्फ खिसकने के कारण एक शेरपा की मृत्यु हो गयी और चार घायल हो गए </a:t>
            </a:r>
            <a:r>
              <a:rPr lang="en-US" sz="1800" dirty="0"/>
              <a:t>|</a:t>
            </a:r>
            <a:r>
              <a:rPr lang="hi-IN" sz="1800" dirty="0"/>
              <a:t>अभियान दल के नेता कर्नल खुल्लर ने बताया कि एवरेस्ट जैसे महान अभियान में खतरों और मृत्यु को सहज रूप स्वीकार करना पड़ता है </a:t>
            </a:r>
            <a:r>
              <a:rPr lang="en-US" sz="1800" dirty="0"/>
              <a:t>| </a:t>
            </a:r>
            <a:r>
              <a:rPr lang="hi-IN" sz="1800" dirty="0"/>
              <a:t>तभी उपनेता प्रेमचंद ने आकर बताया कि खुंभु हिमपात का रास्ता साफ़ कर दिया गया है </a:t>
            </a:r>
            <a:r>
              <a:rPr lang="en-US" sz="1800" dirty="0"/>
              <a:t>| </a:t>
            </a:r>
            <a:r>
              <a:rPr lang="hi-IN" sz="1800" dirty="0"/>
              <a:t>रास्ते में रस्सियों के पुल व् झाड़ियां भी लगा दी गयी है </a:t>
            </a:r>
            <a:r>
              <a:rPr lang="en-US" sz="1800" dirty="0"/>
              <a:t>| </a:t>
            </a:r>
            <a:r>
              <a:rPr lang="hi-IN" sz="1800" dirty="0"/>
              <a:t>परंतु ऐसा ही हिमपात होता  रहा तो  यह काम दोबारा </a:t>
            </a:r>
            <a:r>
              <a:rPr lang="hi-IN" sz="1800"/>
              <a:t>करना </a:t>
            </a:r>
            <a:r>
              <a:rPr lang="en-IN" sz="1800"/>
              <a:t>पड़</a:t>
            </a:r>
            <a:r>
              <a:rPr lang="hi-IN" sz="1800"/>
              <a:t> </a:t>
            </a:r>
            <a:r>
              <a:rPr lang="hi-IN" sz="1800" dirty="0"/>
              <a:t>सकता </a:t>
            </a:r>
            <a:r>
              <a:rPr lang="en-US" sz="1800" dirty="0"/>
              <a:t>| </a:t>
            </a:r>
            <a:r>
              <a:rPr lang="hi-IN" sz="1800" dirty="0"/>
              <a:t>बेस कैंप पहुँचकर समाचार मिला कि प्रतिकूल जलवायु के कारण एक रसोई सहायक की मृत्यु हो गयी है </a:t>
            </a:r>
            <a:r>
              <a:rPr lang="en-US" sz="1800" dirty="0"/>
              <a:t>|</a:t>
            </a:r>
          </a:p>
          <a:p>
            <a:endParaRPr lang="en-US" dirty="0"/>
          </a:p>
        </p:txBody>
      </p:sp>
      <p:pic>
        <p:nvPicPr>
          <p:cNvPr id="4" name="Picture 3" descr="Cheating Death on Everest | Britannic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90" y="1944415"/>
            <a:ext cx="5035692" cy="45299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827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1256" y="568345"/>
            <a:ext cx="9413016" cy="116586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7900 </a:t>
            </a:r>
            <a:r>
              <a:rPr lang="hi-IN" sz="5400" b="1" dirty="0">
                <a:solidFill>
                  <a:srgbClr val="C00000"/>
                </a:solidFill>
              </a:rPr>
              <a:t>मीटर ऊँचाई तक पहुँचना</a:t>
            </a:r>
            <a:r>
              <a:rPr lang="hi-IN" sz="5400" dirty="0">
                <a:solidFill>
                  <a:srgbClr val="C00000"/>
                </a:solidFill>
              </a:rPr>
              <a:t> 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3150" y="2364827"/>
            <a:ext cx="6981498" cy="4298731"/>
          </a:xfrm>
        </p:spPr>
        <p:txBody>
          <a:bodyPr>
            <a:normAutofit fontScale="77500" lnSpcReduction="20000"/>
          </a:bodyPr>
          <a:lstStyle/>
          <a:p>
            <a:r>
              <a:rPr lang="hi-IN" sz="2100" dirty="0"/>
              <a:t>लेखिका ने एवरेस्ट को पहली बार इतनी निकट से देखा उसने पहाड़ियों से घिरी टेढ़ी -मेढ़ी बर्फीली नदियों को भी निहारा उसे पता चला कि हिमपात के कारण कभी -कभी बर्फ कि चट्टानें तत्काल गिर जाया करती है और धरती में दरार पड़ जाती है </a:t>
            </a:r>
            <a:r>
              <a:rPr lang="en-US" sz="2100" dirty="0"/>
              <a:t>| </a:t>
            </a:r>
            <a:r>
              <a:rPr lang="hi-IN" sz="2100" dirty="0"/>
              <a:t>उसे पता चला कि हिमपात पूरी यात्रा में रोज उसे व् अन्य आरोहियों को छूता ही रहेगा </a:t>
            </a:r>
            <a:r>
              <a:rPr lang="en-US" sz="2100" dirty="0"/>
              <a:t>|</a:t>
            </a:r>
          </a:p>
          <a:p>
            <a:r>
              <a:rPr lang="hi-IN" sz="2100" dirty="0"/>
              <a:t>अगले दिन डॉ. मीनू मेहता ने उन्हें अल्युमिनियम की सीढ़ियां </a:t>
            </a:r>
            <a:r>
              <a:rPr lang="en-US" sz="2100" dirty="0"/>
              <a:t>, </a:t>
            </a:r>
            <a:r>
              <a:rPr lang="hi-IN" sz="2100" dirty="0"/>
              <a:t>लट्ठों तथा रस्सियों का उपयोग करना सिखाया </a:t>
            </a:r>
            <a:r>
              <a:rPr lang="en-US" sz="2100" dirty="0"/>
              <a:t>|</a:t>
            </a:r>
          </a:p>
          <a:p>
            <a:r>
              <a:rPr lang="hi-IN" sz="2100" dirty="0"/>
              <a:t>तीसरे दिन उन्हें हिमपात से कैंप तक सामान ढोकर चढ़ाई करने का अभ्यास करना था  </a:t>
            </a:r>
            <a:r>
              <a:rPr lang="en-US" sz="2100" dirty="0"/>
              <a:t>| </a:t>
            </a:r>
            <a:r>
              <a:rPr lang="hi-IN" sz="2100" dirty="0"/>
              <a:t>लेखिका और रीता गोम्बू  साथ -साथ थे </a:t>
            </a:r>
            <a:r>
              <a:rPr lang="en-US" sz="2100" dirty="0"/>
              <a:t>| </a:t>
            </a:r>
            <a:r>
              <a:rPr lang="hi-IN" sz="2100" dirty="0"/>
              <a:t>दोनों के पास वॉकी - टॉकी था </a:t>
            </a:r>
            <a:r>
              <a:rPr lang="en-US" sz="2100" dirty="0"/>
              <a:t>| </a:t>
            </a:r>
            <a:r>
              <a:rPr lang="hi-IN" sz="2100" dirty="0"/>
              <a:t>वे अपने हर कार्य की जानकारी बेस कैंप में कर्नल खुल्लर को दे रहे थे </a:t>
            </a:r>
            <a:r>
              <a:rPr lang="en-US" sz="2100" dirty="0"/>
              <a:t>|29</a:t>
            </a:r>
            <a:r>
              <a:rPr lang="hi-IN" sz="2100" dirty="0"/>
              <a:t> अप्रैल को अंगदोरजी </a:t>
            </a:r>
            <a:r>
              <a:rPr lang="en-US" sz="2100" dirty="0"/>
              <a:t>,</a:t>
            </a:r>
            <a:r>
              <a:rPr lang="hi-IN" sz="2100" dirty="0"/>
              <a:t>लोपसांग और गगन बिस्सा साउथ कॉल पहुँच गए </a:t>
            </a:r>
            <a:r>
              <a:rPr lang="en-US" sz="2100" dirty="0"/>
              <a:t>| </a:t>
            </a:r>
            <a:r>
              <a:rPr lang="hi-IN" sz="2100" dirty="0"/>
              <a:t>यह </a:t>
            </a:r>
            <a:r>
              <a:rPr lang="en-US" sz="2100" dirty="0"/>
              <a:t>7900</a:t>
            </a:r>
            <a:r>
              <a:rPr lang="hi-IN" sz="2100" dirty="0"/>
              <a:t> की ऊँचाई पर स्थित कैंप था लेखिका को याद आया कि बेस कैंप पर तेनजिंग अपनी सुपुत्री डेकी के साथ वहाँ आये थे </a:t>
            </a:r>
            <a:r>
              <a:rPr lang="en-US" sz="2100" dirty="0"/>
              <a:t>| </a:t>
            </a:r>
            <a:r>
              <a:rPr lang="hi-IN" sz="2100" dirty="0"/>
              <a:t>उन्होंने उसकी प्रशंसा में कहा था -- तुम एक पक्की पर्वतीय लड़की  लगती  हो </a:t>
            </a:r>
            <a:r>
              <a:rPr lang="en-US" sz="2100" dirty="0"/>
              <a:t>| </a:t>
            </a:r>
            <a:r>
              <a:rPr lang="hi-IN" sz="2100" dirty="0"/>
              <a:t>तुम्हे तो शिखर पर पहली प्रयास में ही पहुँच जाना चाहिए </a:t>
            </a:r>
            <a:r>
              <a:rPr lang="en-US" sz="2100" dirty="0"/>
              <a:t>|</a:t>
            </a:r>
          </a:p>
          <a:p>
            <a:endParaRPr lang="en-US" dirty="0"/>
          </a:p>
        </p:txBody>
      </p:sp>
      <p:pic>
        <p:nvPicPr>
          <p:cNvPr id="4" name="Picture 3" descr="Everest 2017: Why is the Khumbu Icefall so Dangerous? | The Blog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95" y="1923393"/>
            <a:ext cx="4537841" cy="4740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492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176372"/>
          </a:xfrm>
        </p:spPr>
        <p:txBody>
          <a:bodyPr>
            <a:normAutofit/>
          </a:bodyPr>
          <a:lstStyle/>
          <a:p>
            <a:r>
              <a:rPr lang="hi-IN" sz="5400" b="1" dirty="0">
                <a:solidFill>
                  <a:srgbClr val="C00000"/>
                </a:solidFill>
              </a:rPr>
              <a:t>कैंप पर ग्लेशियर का टूटना</a:t>
            </a:r>
            <a:r>
              <a:rPr lang="hi-IN" sz="5400" dirty="0">
                <a:solidFill>
                  <a:srgbClr val="C00000"/>
                </a:solidFill>
              </a:rPr>
              <a:t> 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4469" y="2301765"/>
            <a:ext cx="5749158" cy="4556235"/>
          </a:xfrm>
        </p:spPr>
        <p:txBody>
          <a:bodyPr>
            <a:normAutofit/>
          </a:bodyPr>
          <a:lstStyle/>
          <a:p>
            <a:r>
              <a:rPr lang="en-US" sz="1800" dirty="0"/>
              <a:t>15</a:t>
            </a:r>
            <a:r>
              <a:rPr lang="hi-IN" sz="1800" dirty="0"/>
              <a:t>-</a:t>
            </a:r>
            <a:r>
              <a:rPr lang="en-US" sz="1800" dirty="0"/>
              <a:t>16</a:t>
            </a:r>
            <a:r>
              <a:rPr lang="hi-IN" sz="1800" dirty="0"/>
              <a:t> मई को ल्होत्से कि सीधी ढलान पर लगाए अपने तंबू में सोई  थी </a:t>
            </a:r>
            <a:r>
              <a:rPr lang="en-US" sz="1800" dirty="0"/>
              <a:t>| </a:t>
            </a:r>
            <a:r>
              <a:rPr lang="hi-IN" sz="1800" dirty="0"/>
              <a:t>कैंप में लोपसांग </a:t>
            </a:r>
            <a:r>
              <a:rPr lang="en-US" sz="1800" dirty="0"/>
              <a:t>,</a:t>
            </a:r>
            <a:r>
              <a:rPr lang="hi-IN" sz="1800" dirty="0"/>
              <a:t>तशारिंग आदि अन्य व्यक्ति भी थे </a:t>
            </a:r>
            <a:r>
              <a:rPr lang="en-US" sz="1800" dirty="0"/>
              <a:t>| </a:t>
            </a:r>
            <a:r>
              <a:rPr lang="hi-IN" sz="1800" dirty="0"/>
              <a:t>अचानक रात </a:t>
            </a:r>
            <a:r>
              <a:rPr lang="en-US" sz="1800" dirty="0"/>
              <a:t>12</a:t>
            </a:r>
            <a:r>
              <a:rPr lang="hi-IN" sz="1800" dirty="0"/>
              <a:t>: </a:t>
            </a:r>
            <a:r>
              <a:rPr lang="en-US" sz="1800" dirty="0"/>
              <a:t>30</a:t>
            </a:r>
            <a:r>
              <a:rPr lang="hi-IN" sz="1800" dirty="0"/>
              <a:t> बजे जोर का धमाका हुआ और बर्फ कि एक चट्टान उनके शरीर </a:t>
            </a:r>
            <a:r>
              <a:rPr lang="hi-IN" sz="1800"/>
              <a:t>को </a:t>
            </a:r>
            <a:r>
              <a:rPr lang="en-IN" sz="1800"/>
              <a:t>रगड़ती</a:t>
            </a:r>
            <a:r>
              <a:rPr lang="hi-IN" sz="1800"/>
              <a:t> </a:t>
            </a:r>
            <a:r>
              <a:rPr lang="hi-IN" sz="1800" dirty="0"/>
              <a:t>हुई निकलने लगी </a:t>
            </a:r>
            <a:r>
              <a:rPr lang="en-US" sz="1800" dirty="0"/>
              <a:t>|</a:t>
            </a:r>
            <a:r>
              <a:rPr lang="hi-IN" sz="1800" dirty="0"/>
              <a:t>अब वहाँ एक विशाल हिमपुंज बन गया था </a:t>
            </a:r>
            <a:r>
              <a:rPr lang="en-US" sz="1800" dirty="0"/>
              <a:t>| </a:t>
            </a:r>
            <a:r>
              <a:rPr lang="hi-IN" sz="1800" dirty="0"/>
              <a:t>कैंप तहस -नहस हो गया था </a:t>
            </a:r>
            <a:r>
              <a:rPr lang="en-US" sz="1800" dirty="0"/>
              <a:t>| </a:t>
            </a:r>
            <a:r>
              <a:rPr lang="hi-IN" sz="1800" dirty="0"/>
              <a:t>हर व्यक्ति चोट ग्रस्त हुआ </a:t>
            </a:r>
            <a:r>
              <a:rPr lang="en-US" sz="1800" dirty="0"/>
              <a:t>| </a:t>
            </a:r>
            <a:r>
              <a:rPr lang="hi-IN" sz="1800" dirty="0"/>
              <a:t>लोपसांग ने स्विस छूरी से तंबू का रास्ता साफ़ किया तथा लेखिका को बर्फ कि कब्र </a:t>
            </a:r>
            <a:r>
              <a:rPr lang="hi-IN" sz="1800"/>
              <a:t>से </a:t>
            </a:r>
            <a:r>
              <a:rPr lang="en-IN" sz="1800"/>
              <a:t>निकाल</a:t>
            </a:r>
            <a:r>
              <a:rPr lang="hi-IN" sz="1800"/>
              <a:t> </a:t>
            </a:r>
            <a:r>
              <a:rPr lang="hi-IN" sz="1800" dirty="0"/>
              <a:t>लिया </a:t>
            </a:r>
            <a:r>
              <a:rPr lang="en-US" sz="1800" dirty="0"/>
              <a:t>| </a:t>
            </a:r>
            <a:r>
              <a:rPr lang="hi-IN" sz="1800" dirty="0"/>
              <a:t>इतनी ऊँचाई पर यह सुरक्षा कार्य सचमुच साहसिक था </a:t>
            </a:r>
            <a:r>
              <a:rPr lang="en-US" sz="1800" dirty="0"/>
              <a:t>| </a:t>
            </a:r>
            <a:r>
              <a:rPr lang="hi-IN" sz="1800" dirty="0"/>
              <a:t>सभी नौ पुरुष सदस्यों को चोट व् हड्डियों के टूटने से बेस कैंप भेजना पड़ा </a:t>
            </a:r>
            <a:r>
              <a:rPr lang="en-US" sz="1800" dirty="0"/>
              <a:t>| </a:t>
            </a:r>
            <a:r>
              <a:rPr lang="hi-IN" sz="1800" dirty="0"/>
              <a:t>कर्नल खुल्लर ने बचेंद्री से पूछा कि क्या वह भी वापस आना चाहेगी </a:t>
            </a:r>
            <a:r>
              <a:rPr lang="en-US" sz="1800" dirty="0"/>
              <a:t>| </a:t>
            </a:r>
            <a:r>
              <a:rPr lang="hi-IN" sz="1800" dirty="0"/>
              <a:t>उसने उत्तर दिया नहीं </a:t>
            </a:r>
            <a:endParaRPr lang="en-US" sz="1800" dirty="0"/>
          </a:p>
        </p:txBody>
      </p:sp>
      <p:pic>
        <p:nvPicPr>
          <p:cNvPr id="4" name="Picture 3" descr="Khumbu Icefall - Wikipedi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93" y="1744717"/>
            <a:ext cx="5665076" cy="48978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217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648" y="568345"/>
            <a:ext cx="10537623" cy="1165862"/>
          </a:xfrm>
        </p:spPr>
        <p:txBody>
          <a:bodyPr>
            <a:noAutofit/>
          </a:bodyPr>
          <a:lstStyle/>
          <a:p>
            <a:r>
              <a:rPr lang="hi-IN" sz="5400" b="1" dirty="0">
                <a:solidFill>
                  <a:srgbClr val="C00000"/>
                </a:solidFill>
              </a:rPr>
              <a:t>बचेंद्री के द्वारा साथियों कि सहायता</a:t>
            </a:r>
            <a:r>
              <a:rPr lang="hi-IN" sz="5400" dirty="0">
                <a:solidFill>
                  <a:srgbClr val="C00000"/>
                </a:solidFill>
              </a:rPr>
              <a:t> 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5297" y="2301766"/>
            <a:ext cx="4876800" cy="4677102"/>
          </a:xfrm>
        </p:spPr>
        <p:txBody>
          <a:bodyPr>
            <a:normAutofit/>
          </a:bodyPr>
          <a:lstStyle/>
          <a:p>
            <a:r>
              <a:rPr lang="hi-IN" sz="1800" dirty="0"/>
              <a:t>साउथ कॉल कैंप पहुँचकर बचेंद्री ने चाय बनाई और अपने साथियों  - की</a:t>
            </a:r>
            <a:r>
              <a:rPr lang="en-US" sz="1800" dirty="0"/>
              <a:t>, </a:t>
            </a:r>
            <a:r>
              <a:rPr lang="hi-IN" sz="1800" dirty="0"/>
              <a:t>जय और मीनू की तलाश में बाहर निकली </a:t>
            </a:r>
            <a:r>
              <a:rPr lang="en-US" sz="1800" dirty="0"/>
              <a:t>| </a:t>
            </a:r>
            <a:r>
              <a:rPr lang="hi-IN" sz="1800" dirty="0"/>
              <a:t>तंबू के बाहर आते बर्फीली हवा थी </a:t>
            </a:r>
            <a:r>
              <a:rPr lang="en-US" sz="1800" dirty="0"/>
              <a:t>| </a:t>
            </a:r>
            <a:r>
              <a:rPr lang="hi-IN" sz="1800" dirty="0"/>
              <a:t>कुछ ही दूरी पर मीनू मिली </a:t>
            </a:r>
            <a:r>
              <a:rPr lang="en-US" sz="1800" dirty="0"/>
              <a:t>|</a:t>
            </a:r>
            <a:r>
              <a:rPr lang="hi-IN" sz="1800" dirty="0"/>
              <a:t>फिर आगे जय मिला </a:t>
            </a:r>
            <a:r>
              <a:rPr lang="en-US" sz="1800" dirty="0"/>
              <a:t>| </a:t>
            </a:r>
            <a:r>
              <a:rPr lang="hi-IN" sz="1800" dirty="0"/>
              <a:t>उसने चाय पी </a:t>
            </a:r>
            <a:r>
              <a:rPr lang="en-US" sz="1800" dirty="0"/>
              <a:t>, </a:t>
            </a:r>
            <a:r>
              <a:rPr lang="hi-IN" sz="1800" dirty="0"/>
              <a:t>तब लेखिका की को ढूंढते - ढूंढते आगे बढ़ी </a:t>
            </a:r>
            <a:r>
              <a:rPr lang="en-US" sz="1800" dirty="0"/>
              <a:t>|  </a:t>
            </a:r>
            <a:r>
              <a:rPr lang="hi-IN" sz="1800" dirty="0"/>
              <a:t>की उसे देखकर हक्का-बक्का रह गया </a:t>
            </a:r>
            <a:r>
              <a:rPr lang="en-US" sz="1800" dirty="0"/>
              <a:t>| </a:t>
            </a:r>
            <a:r>
              <a:rPr lang="hi-IN" sz="1800" dirty="0"/>
              <a:t>वह कृतज्ञ हुआ </a:t>
            </a:r>
            <a:r>
              <a:rPr lang="en-US" sz="1800" dirty="0"/>
              <a:t>, </a:t>
            </a:r>
            <a:r>
              <a:rPr lang="hi-IN" sz="1800" dirty="0"/>
              <a:t>उसने जूस पिया और बचेंद्री का सामान लेकर साथ चल दिया </a:t>
            </a:r>
            <a:r>
              <a:rPr lang="en-US" sz="1800" dirty="0"/>
              <a:t>| </a:t>
            </a:r>
            <a:r>
              <a:rPr lang="hi-IN" sz="1800" dirty="0"/>
              <a:t>अब वे साउथ कोल पहुँच गए </a:t>
            </a:r>
            <a:r>
              <a:rPr lang="en-US" sz="1800" dirty="0"/>
              <a:t>| </a:t>
            </a:r>
            <a:r>
              <a:rPr lang="hi-IN" sz="1800" dirty="0"/>
              <a:t>वह पृथ्वी पर बहुत अधिक कठोर जगह के  नाम से प्रसिद्द है </a:t>
            </a:r>
            <a:r>
              <a:rPr lang="en-US" sz="1800" dirty="0"/>
              <a:t>| </a:t>
            </a:r>
          </a:p>
        </p:txBody>
      </p:sp>
      <p:pic>
        <p:nvPicPr>
          <p:cNvPr id="5" name="Picture 4" descr="Climbing Khumba Ice falls at Everest May 4 2017. The Sherpa that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6" y="2301766"/>
            <a:ext cx="6656092" cy="4309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7810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BA56C-5304-8C4E-B3E1-498162528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नीचे दिए प्रश्नों के उत्तर लिखिए।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79B5-72D2-2547-9904-0DC76DF62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क. 26 मार्च को अभियान दल कहां पहुंचा और उन्हें क्या समाचार मिला ?</a:t>
            </a:r>
          </a:p>
          <a:p>
            <a:r>
              <a:rPr lang="en-IN"/>
              <a:t>ख.  प्रेमचंद ने अभियान दल को क्या सूचना दिया ?</a:t>
            </a:r>
          </a:p>
          <a:p>
            <a:r>
              <a:rPr lang="en-IN"/>
              <a:t>ग. 29 अप्रैल को कौन- कौन साउथ कोल पहुंच गया था ?</a:t>
            </a:r>
          </a:p>
          <a:p>
            <a:r>
              <a:rPr lang="en-IN"/>
              <a:t>घ. तेनजिंग ने लेखिका की  प्रशंसा में क्या कहा था ?</a:t>
            </a:r>
          </a:p>
          <a:p>
            <a:r>
              <a:rPr lang="en-IN"/>
              <a:t> ड.  की किसे देखकर हक्का – बक्का रह गया ? </a:t>
            </a:r>
          </a:p>
          <a:p>
            <a:r>
              <a:rPr lang="en-IN"/>
              <a:t>नीचे गए शब्दों के लिए पर्यायवाची शब्द लिखिए । </a:t>
            </a:r>
          </a:p>
          <a:p>
            <a:r>
              <a:rPr lang="en-IN"/>
              <a:t>.  मृत्यु  ,  हवा , साथी, तलाश , पृथ्वी , निकट , गगन, नदी</a:t>
            </a:r>
          </a:p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5776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5D310-9493-CA41-8286-5AAE9486F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5400" dirty="0"/>
              <a:t>धन्यवाद !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4447564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51</TotalTime>
  <Words>697</Words>
  <Application>Microsoft Office PowerPoint</Application>
  <PresentationFormat>Widescreen</PresentationFormat>
  <Paragraphs>26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Feathered</vt:lpstr>
      <vt:lpstr>PowerPoint Presentation</vt:lpstr>
      <vt:lpstr>कुली और रसोइए कि मृत्यु 2</vt:lpstr>
      <vt:lpstr>7900 मीटर ऊँचाई तक पहुँचना </vt:lpstr>
      <vt:lpstr>कैंप पर ग्लेशियर का टूटना </vt:lpstr>
      <vt:lpstr>बचेंद्री के द्वारा साथियों कि सहायता </vt:lpstr>
      <vt:lpstr>नीचे दिए प्रश्नों के उत्तर लिखिए।</vt:lpstr>
      <vt:lpstr>PowerPoint Presentation</vt:lpstr>
    </vt:vector>
  </TitlesOfParts>
  <Company>L&amp;T CONSTRUCTION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RAMJI TIWARI</dc:creator>
  <cp:lastModifiedBy>HINDI SNSACD</cp:lastModifiedBy>
  <cp:revision>25</cp:revision>
  <dcterms:created xsi:type="dcterms:W3CDTF">2020-04-22T08:42:36Z</dcterms:created>
  <dcterms:modified xsi:type="dcterms:W3CDTF">2021-05-27T12:16:28Z</dcterms:modified>
</cp:coreProperties>
</file>